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-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0697-6EB5-6342-8D7E-364304F2319C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EC97-0059-5F42-A366-92CC17C5A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7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0697-6EB5-6342-8D7E-364304F2319C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EC97-0059-5F42-A366-92CC17C5A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88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0697-6EB5-6342-8D7E-364304F2319C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EC97-0059-5F42-A366-92CC17C5A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3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0697-6EB5-6342-8D7E-364304F2319C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EC97-0059-5F42-A366-92CC17C5A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2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0697-6EB5-6342-8D7E-364304F2319C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EC97-0059-5F42-A366-92CC17C5A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54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0697-6EB5-6342-8D7E-364304F2319C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EC97-0059-5F42-A366-92CC17C5A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07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0697-6EB5-6342-8D7E-364304F2319C}" type="datetimeFigureOut">
              <a:rPr lang="en-US" smtClean="0"/>
              <a:t>9/30/15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EC97-0059-5F42-A366-92CC17C5A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2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0697-6EB5-6342-8D7E-364304F2319C}" type="datetimeFigureOut">
              <a:rPr lang="en-US" smtClean="0"/>
              <a:t>9/30/15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EC97-0059-5F42-A366-92CC17C5A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26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0697-6EB5-6342-8D7E-364304F2319C}" type="datetimeFigureOut">
              <a:rPr lang="en-US" smtClean="0"/>
              <a:t>9/30/15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EC97-0059-5F42-A366-92CC17C5A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3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0697-6EB5-6342-8D7E-364304F2319C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EC97-0059-5F42-A366-92CC17C5A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1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0697-6EB5-6342-8D7E-364304F2319C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EC97-0059-5F42-A366-92CC17C5A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7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90697-6EB5-6342-8D7E-364304F2319C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AEC97-0059-5F42-A366-92CC17C5A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1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39"/>
            <a:ext cx="8229600" cy="46841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CAL-CS Time Delays and High Freq. Approximations – O1</a:t>
            </a:r>
            <a:endParaRPr lang="en-US" sz="2400" dirty="0"/>
          </a:p>
        </p:txBody>
      </p:sp>
      <p:cxnSp>
        <p:nvCxnSpPr>
          <p:cNvPr id="8" name="Straight Connector 7"/>
          <p:cNvCxnSpPr>
            <a:endCxn id="101" idx="0"/>
          </p:cNvCxnSpPr>
          <p:nvPr/>
        </p:nvCxnSpPr>
        <p:spPr>
          <a:xfrm>
            <a:off x="3756236" y="648479"/>
            <a:ext cx="20869" cy="586921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121308" y="941957"/>
            <a:ext cx="1621396" cy="2431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746473" y="1228279"/>
            <a:ext cx="2374278" cy="252900"/>
          </a:xfrm>
          <a:prstGeom prst="rect">
            <a:avLst/>
          </a:prstGeom>
          <a:solidFill>
            <a:srgbClr val="660066">
              <a:alpha val="50000"/>
            </a:srgbClr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553979" y="6501426"/>
            <a:ext cx="7916693" cy="2421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750689" y="5303563"/>
            <a:ext cx="686994" cy="2651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759988" y="675265"/>
            <a:ext cx="1621396" cy="24318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5444090" y="610530"/>
            <a:ext cx="3407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3366FF"/>
                </a:solidFill>
              </a:rPr>
              <a:t>Sensing Function: 89.6 [us] “true” delay</a:t>
            </a:r>
            <a:endParaRPr lang="en-US" sz="1400" dirty="0">
              <a:solidFill>
                <a:srgbClr val="3366FF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63698" y="918349"/>
            <a:ext cx="3416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Inverse Sensing Function: - 89.6 [us] advance</a:t>
            </a:r>
            <a:endParaRPr lang="en-US" sz="1400" dirty="0"/>
          </a:p>
        </p:txBody>
      </p:sp>
      <p:sp>
        <p:nvSpPr>
          <p:cNvPr id="85" name="TextBox 84"/>
          <p:cNvSpPr txBox="1"/>
          <p:nvPr/>
        </p:nvSpPr>
        <p:spPr>
          <a:xfrm>
            <a:off x="5430234" y="902603"/>
            <a:ext cx="34067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Actuation Function: </a:t>
            </a:r>
            <a:r>
              <a:rPr lang="en-US" sz="1400" dirty="0" smtClean="0">
                <a:solidFill>
                  <a:srgbClr val="008000"/>
                </a:solidFill>
              </a:rPr>
              <a:t>129.7 </a:t>
            </a:r>
            <a:r>
              <a:rPr lang="en-US" sz="1400" dirty="0" smtClean="0">
                <a:solidFill>
                  <a:srgbClr val="008000"/>
                </a:solidFill>
              </a:rPr>
              <a:t>[us] “true” </a:t>
            </a:r>
            <a:r>
              <a:rPr lang="en-US" sz="1400" dirty="0" smtClean="0">
                <a:solidFill>
                  <a:srgbClr val="008000"/>
                </a:solidFill>
              </a:rPr>
              <a:t>delay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138946" y="1635770"/>
            <a:ext cx="4090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Inv. Sensing and Actuation have a </a:t>
            </a:r>
            <a:r>
              <a:rPr lang="en-US" sz="1200" dirty="0" smtClean="0"/>
              <a:t>219.3 </a:t>
            </a:r>
            <a:r>
              <a:rPr lang="en-US" sz="1200" dirty="0" smtClean="0"/>
              <a:t>[us</a:t>
            </a:r>
            <a:r>
              <a:rPr lang="en-US" sz="1200" dirty="0" smtClean="0"/>
              <a:t>]</a:t>
            </a:r>
            <a:r>
              <a:rPr lang="en-US" sz="1200" i="1" dirty="0" smtClean="0">
                <a:solidFill>
                  <a:srgbClr val="A6A6A6"/>
                </a:solidFill>
              </a:rPr>
              <a:t> </a:t>
            </a:r>
            <a:r>
              <a:rPr lang="en-US" sz="1200" dirty="0" smtClean="0"/>
              <a:t>relative delay </a:t>
            </a:r>
            <a:r>
              <a:rPr lang="en-US" sz="1200" dirty="0" smtClean="0"/>
              <a:t>between</a:t>
            </a:r>
            <a:r>
              <a:rPr lang="en-US" sz="1200" dirty="0" smtClean="0"/>
              <a:t> </a:t>
            </a:r>
            <a:r>
              <a:rPr lang="en-US" sz="1200" dirty="0" smtClean="0"/>
              <a:t>“true” computer delays when summed</a:t>
            </a:r>
            <a:endParaRPr lang="en-US" sz="1200" dirty="0"/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2094305" y="1629789"/>
            <a:ext cx="4053491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4661516" y="3962365"/>
            <a:ext cx="1341419" cy="2348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6033729" y="3966154"/>
            <a:ext cx="2059744" cy="244541"/>
          </a:xfrm>
          <a:prstGeom prst="rect">
            <a:avLst/>
          </a:prstGeom>
          <a:solidFill>
            <a:srgbClr val="660066">
              <a:alpha val="50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216363" y="4027050"/>
            <a:ext cx="32861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For a casual reconstruction, one can delay one path the whole relative delay, and suffer an overall latency of </a:t>
            </a:r>
            <a:r>
              <a:rPr lang="en-US" sz="1400" dirty="0" smtClean="0"/>
              <a:t>213.6 </a:t>
            </a:r>
            <a:r>
              <a:rPr lang="en-US" sz="1400" dirty="0" smtClean="0"/>
              <a:t>[us]</a:t>
            </a:r>
            <a:endParaRPr lang="en-US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190937" y="4929933"/>
            <a:ext cx="3507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And we’re limited to integer numbers of 16 [kHz] clock cycles, or discrete 61 [us] delays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3733209" y="5274227"/>
            <a:ext cx="690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61 [us]</a:t>
            </a:r>
            <a:endParaRPr lang="en-US" sz="1400" dirty="0"/>
          </a:p>
        </p:txBody>
      </p:sp>
      <p:sp>
        <p:nvSpPr>
          <p:cNvPr id="100" name="TextBox 99"/>
          <p:cNvSpPr txBox="1"/>
          <p:nvPr/>
        </p:nvSpPr>
        <p:spPr>
          <a:xfrm>
            <a:off x="8387892" y="5506680"/>
            <a:ext cx="756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Time [us]</a:t>
            </a:r>
            <a:endParaRPr lang="en-US" sz="1400" dirty="0"/>
          </a:p>
        </p:txBody>
      </p:sp>
      <p:sp>
        <p:nvSpPr>
          <p:cNvPr id="101" name="TextBox 100"/>
          <p:cNvSpPr txBox="1"/>
          <p:nvPr/>
        </p:nvSpPr>
        <p:spPr>
          <a:xfrm>
            <a:off x="3493311" y="6517690"/>
            <a:ext cx="5675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 = 0</a:t>
            </a:r>
            <a:endParaRPr lang="en-US" sz="1400" dirty="0"/>
          </a:p>
        </p:txBody>
      </p:sp>
      <p:sp>
        <p:nvSpPr>
          <p:cNvPr id="102" name="TextBox 101"/>
          <p:cNvSpPr txBox="1"/>
          <p:nvPr/>
        </p:nvSpPr>
        <p:spPr>
          <a:xfrm>
            <a:off x="673385" y="5479765"/>
            <a:ext cx="2785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H</a:t>
            </a:r>
            <a:r>
              <a:rPr lang="en-US" sz="1400" dirty="0" smtClean="0">
                <a:solidFill>
                  <a:srgbClr val="FF0000"/>
                </a:solidFill>
              </a:rPr>
              <a:t>1</a:t>
            </a:r>
            <a:r>
              <a:rPr lang="en-US" sz="1400" dirty="0" smtClean="0">
                <a:solidFill>
                  <a:srgbClr val="FF0000"/>
                </a:solidFill>
              </a:rPr>
              <a:t>: 398  </a:t>
            </a:r>
            <a:r>
              <a:rPr lang="en-US" sz="1400" dirty="0" smtClean="0">
                <a:solidFill>
                  <a:srgbClr val="FF0000"/>
                </a:solidFill>
              </a:rPr>
              <a:t>– 7 * 61 = </a:t>
            </a:r>
            <a:r>
              <a:rPr lang="en-US" sz="1400" dirty="0" smtClean="0">
                <a:solidFill>
                  <a:srgbClr val="FF0000"/>
                </a:solidFill>
              </a:rPr>
              <a:t>-29.3 </a:t>
            </a:r>
            <a:r>
              <a:rPr lang="en-US" sz="1400" dirty="0" smtClean="0">
                <a:solidFill>
                  <a:srgbClr val="FF0000"/>
                </a:solidFill>
              </a:rPr>
              <a:t>[us</a:t>
            </a:r>
            <a:r>
              <a:rPr lang="en-US" sz="1400" dirty="0" smtClean="0">
                <a:solidFill>
                  <a:srgbClr val="FF0000"/>
                </a:solidFill>
              </a:rPr>
              <a:t>] </a:t>
            </a:r>
            <a:endParaRPr lang="en-US" sz="1400" dirty="0" smtClean="0">
              <a:solidFill>
                <a:srgbClr val="FF0000"/>
              </a:solidFill>
            </a:endParaRPr>
          </a:p>
          <a:p>
            <a:pPr algn="ctr"/>
            <a:r>
              <a:rPr lang="en-US" sz="1400" dirty="0" smtClean="0">
                <a:solidFill>
                  <a:srgbClr val="008000"/>
                </a:solidFill>
              </a:rPr>
              <a:t>L1: 427.3 </a:t>
            </a:r>
            <a:r>
              <a:rPr lang="en-US" sz="1400" dirty="0" smtClean="0">
                <a:solidFill>
                  <a:srgbClr val="008000"/>
                </a:solidFill>
              </a:rPr>
              <a:t>- 7 * 61  = </a:t>
            </a:r>
            <a:r>
              <a:rPr lang="en-US" sz="1400" dirty="0">
                <a:solidFill>
                  <a:srgbClr val="008000"/>
                </a:solidFill>
              </a:rPr>
              <a:t>0</a:t>
            </a:r>
            <a:r>
              <a:rPr lang="en-US" sz="1400" dirty="0" smtClean="0">
                <a:solidFill>
                  <a:srgbClr val="008000"/>
                </a:solidFill>
              </a:rPr>
              <a:t> </a:t>
            </a:r>
            <a:r>
              <a:rPr lang="en-US" sz="1400" dirty="0" smtClean="0">
                <a:solidFill>
                  <a:srgbClr val="008000"/>
                </a:solidFill>
              </a:rPr>
              <a:t>[us</a:t>
            </a:r>
            <a:r>
              <a:rPr lang="en-US" sz="1400" dirty="0" smtClean="0">
                <a:solidFill>
                  <a:srgbClr val="008000"/>
                </a:solidFill>
              </a:rPr>
              <a:t>] (wow!!)</a:t>
            </a:r>
            <a:endParaRPr lang="en-US" sz="1400" b="1" dirty="0">
              <a:solidFill>
                <a:srgbClr val="008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72609" y="5961823"/>
            <a:ext cx="8250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So </a:t>
            </a:r>
            <a:r>
              <a:rPr lang="en-US" sz="1400" b="1" dirty="0" smtClean="0">
                <a:solidFill>
                  <a:srgbClr val="008000"/>
                </a:solidFill>
              </a:rPr>
              <a:t>CAL-</a:t>
            </a:r>
            <a:r>
              <a:rPr lang="en-US" sz="1400" b="1" dirty="0" smtClean="0">
                <a:solidFill>
                  <a:srgbClr val="008000"/>
                </a:solidFill>
              </a:rPr>
              <a:t>CS </a:t>
            </a:r>
            <a:r>
              <a:rPr lang="en-US" sz="1400" b="1" dirty="0" smtClean="0">
                <a:solidFill>
                  <a:srgbClr val="008000"/>
                </a:solidFill>
              </a:rPr>
              <a:t>gets CTRL and </a:t>
            </a:r>
            <a:r>
              <a:rPr lang="en-US" sz="1400" b="1" dirty="0" smtClean="0">
                <a:solidFill>
                  <a:srgbClr val="008000"/>
                </a:solidFill>
              </a:rPr>
              <a:t>ERR crossover at the DARM UGF perfect (by some amazing coincidence) in L1</a:t>
            </a:r>
          </a:p>
          <a:p>
            <a:r>
              <a:rPr lang="en-US" sz="1400" b="1" dirty="0" smtClean="0"/>
              <a:t>But </a:t>
            </a:r>
            <a:r>
              <a:rPr lang="en-US" sz="1400" b="1" dirty="0" smtClean="0">
                <a:solidFill>
                  <a:srgbClr val="FF0000"/>
                </a:solidFill>
              </a:rPr>
              <a:t>CAL-CS gets the CTRL and ERR crossover wrong by 29.3 [us] or 0.42 [</a:t>
            </a:r>
            <a:r>
              <a:rPr lang="en-US" sz="1400" b="1" dirty="0" err="1" smtClean="0">
                <a:solidFill>
                  <a:srgbClr val="FF0000"/>
                </a:solidFill>
              </a:rPr>
              <a:t>deg</a:t>
            </a:r>
            <a:r>
              <a:rPr lang="en-US" sz="1400" b="1" dirty="0" smtClean="0">
                <a:solidFill>
                  <a:srgbClr val="FF0000"/>
                </a:solidFill>
              </a:rPr>
              <a:t>] at H1’s DARM UGF of </a:t>
            </a:r>
            <a:r>
              <a:rPr lang="en-US" sz="1400" b="1" dirty="0" smtClean="0">
                <a:solidFill>
                  <a:srgbClr val="FF0000"/>
                </a:solidFill>
              </a:rPr>
              <a:t> 40 [Hz]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748422" y="2523384"/>
            <a:ext cx="2374278" cy="252900"/>
          </a:xfrm>
          <a:prstGeom prst="rect">
            <a:avLst/>
          </a:prstGeom>
          <a:solidFill>
            <a:srgbClr val="660066">
              <a:alpha val="50000"/>
            </a:srgbClr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147936" y="2523384"/>
            <a:ext cx="322095" cy="266644"/>
          </a:xfrm>
          <a:prstGeom prst="rect">
            <a:avLst/>
          </a:prstGeom>
          <a:solidFill>
            <a:srgbClr val="660066">
              <a:alpha val="50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480207" y="2523150"/>
            <a:ext cx="449509" cy="252900"/>
          </a:xfrm>
          <a:prstGeom prst="rect">
            <a:avLst/>
          </a:prstGeom>
          <a:solidFill>
            <a:srgbClr val="660066">
              <a:alpha val="50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1293017" y="2536426"/>
            <a:ext cx="449509" cy="2529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2125077" y="2536096"/>
            <a:ext cx="1621396" cy="243180"/>
          </a:xfrm>
          <a:prstGeom prst="rect">
            <a:avLst/>
          </a:prstGeom>
          <a:solidFill>
            <a:srgbClr val="C6D9F1"/>
          </a:solidFill>
          <a:ln>
            <a:solidFill>
              <a:srgbClr val="C6D9F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862865" y="2536426"/>
            <a:ext cx="397468" cy="2529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1773796" y="2527175"/>
            <a:ext cx="322095" cy="2666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6139755" y="2509628"/>
            <a:ext cx="372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32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522140" y="2499909"/>
            <a:ext cx="372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52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752102" y="2486692"/>
            <a:ext cx="372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32</a:t>
            </a:r>
            <a:endParaRPr lang="en-US" sz="1400" dirty="0"/>
          </a:p>
        </p:txBody>
      </p:sp>
      <p:sp>
        <p:nvSpPr>
          <p:cNvPr id="115" name="TextBox 114"/>
          <p:cNvSpPr txBox="1"/>
          <p:nvPr/>
        </p:nvSpPr>
        <p:spPr>
          <a:xfrm>
            <a:off x="1346753" y="2500060"/>
            <a:ext cx="372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116" name="TextBox 115"/>
          <p:cNvSpPr txBox="1"/>
          <p:nvPr/>
        </p:nvSpPr>
        <p:spPr>
          <a:xfrm>
            <a:off x="877619" y="2490482"/>
            <a:ext cx="372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40</a:t>
            </a:r>
            <a:endParaRPr lang="en-US" sz="1400" dirty="0"/>
          </a:p>
        </p:txBody>
      </p:sp>
      <p:sp>
        <p:nvSpPr>
          <p:cNvPr id="117" name="TextBox 116"/>
          <p:cNvSpPr txBox="1"/>
          <p:nvPr/>
        </p:nvSpPr>
        <p:spPr>
          <a:xfrm>
            <a:off x="1255663" y="2747595"/>
            <a:ext cx="635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AA(D)</a:t>
            </a:r>
            <a:endParaRPr lang="en-US" sz="1400" dirty="0"/>
          </a:p>
        </p:txBody>
      </p:sp>
      <p:sp>
        <p:nvSpPr>
          <p:cNvPr id="118" name="TextBox 117"/>
          <p:cNvSpPr txBox="1"/>
          <p:nvPr/>
        </p:nvSpPr>
        <p:spPr>
          <a:xfrm>
            <a:off x="1732343" y="2751385"/>
            <a:ext cx="6071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AA(A)</a:t>
            </a:r>
            <a:endParaRPr lang="en-US" sz="1400" dirty="0"/>
          </a:p>
        </p:txBody>
      </p:sp>
      <p:sp>
        <p:nvSpPr>
          <p:cNvPr id="119" name="TextBox 118"/>
          <p:cNvSpPr txBox="1"/>
          <p:nvPr/>
        </p:nvSpPr>
        <p:spPr>
          <a:xfrm>
            <a:off x="749493" y="2738011"/>
            <a:ext cx="680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OMC </a:t>
            </a:r>
            <a:endParaRPr lang="en-US" sz="1400" dirty="0" smtClean="0"/>
          </a:p>
          <a:p>
            <a:pPr algn="ctr"/>
            <a:r>
              <a:rPr lang="en-US" sz="1400" dirty="0" smtClean="0"/>
              <a:t>DCPDs</a:t>
            </a:r>
            <a:endParaRPr lang="en-US" sz="1400" dirty="0"/>
          </a:p>
        </p:txBody>
      </p:sp>
      <p:sp>
        <p:nvSpPr>
          <p:cNvPr id="120" name="TextBox 119"/>
          <p:cNvSpPr txBox="1"/>
          <p:nvPr/>
        </p:nvSpPr>
        <p:spPr>
          <a:xfrm>
            <a:off x="6462125" y="2791632"/>
            <a:ext cx="550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AI(D)</a:t>
            </a:r>
            <a:endParaRPr lang="en-US" sz="1400" dirty="0"/>
          </a:p>
        </p:txBody>
      </p:sp>
      <p:sp>
        <p:nvSpPr>
          <p:cNvPr id="121" name="TextBox 120"/>
          <p:cNvSpPr txBox="1"/>
          <p:nvPr/>
        </p:nvSpPr>
        <p:spPr>
          <a:xfrm>
            <a:off x="6059974" y="2808791"/>
            <a:ext cx="5974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AI(A)</a:t>
            </a:r>
            <a:endParaRPr lang="en-US" sz="1400" dirty="0"/>
          </a:p>
        </p:txBody>
      </p:sp>
      <p:sp>
        <p:nvSpPr>
          <p:cNvPr id="124" name="TextBox 123"/>
          <p:cNvSpPr txBox="1"/>
          <p:nvPr/>
        </p:nvSpPr>
        <p:spPr>
          <a:xfrm>
            <a:off x="6216313" y="1333576"/>
            <a:ext cx="3007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 actuation and sensing functions both have high-frequency frequency response for which the front-end can’t compensate, </a:t>
            </a:r>
            <a:r>
              <a:rPr lang="en-US" sz="1200" dirty="0" smtClean="0"/>
              <a:t>but</a:t>
            </a:r>
            <a:r>
              <a:rPr lang="en-US" sz="1200" dirty="0" smtClean="0"/>
              <a:t> </a:t>
            </a:r>
            <a:r>
              <a:rPr lang="en-US" sz="1200" dirty="0" smtClean="0"/>
              <a:t>we </a:t>
            </a:r>
            <a:r>
              <a:rPr lang="en-US" sz="1200" dirty="0" smtClean="0"/>
              <a:t>can approximate </a:t>
            </a:r>
            <a:r>
              <a:rPr lang="en-US" sz="1200" dirty="0" smtClean="0"/>
              <a:t>with more </a:t>
            </a:r>
            <a:r>
              <a:rPr lang="en-US" sz="1200" dirty="0" smtClean="0"/>
              <a:t>delay to get the phase right near the DARM UGF</a:t>
            </a:r>
            <a:endParaRPr lang="en-US" sz="1200" dirty="0"/>
          </a:p>
        </p:txBody>
      </p:sp>
      <p:cxnSp>
        <p:nvCxnSpPr>
          <p:cNvPr id="125" name="Straight Arrow Connector 124"/>
          <p:cNvCxnSpPr/>
          <p:nvPr/>
        </p:nvCxnSpPr>
        <p:spPr>
          <a:xfrm flipV="1">
            <a:off x="864745" y="3669454"/>
            <a:ext cx="6201841" cy="1351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V="1">
            <a:off x="864744" y="3318479"/>
            <a:ext cx="2877979" cy="5520"/>
          </a:xfrm>
          <a:prstGeom prst="straightConnector1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52246" y="3140663"/>
            <a:ext cx="919449" cy="31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213.6 [</a:t>
            </a:r>
            <a:r>
              <a:rPr lang="en-US" sz="1400" dirty="0" smtClean="0"/>
              <a:t>us]</a:t>
            </a:r>
            <a:endParaRPr lang="en-US" sz="1400" dirty="0"/>
          </a:p>
        </p:txBody>
      </p:sp>
      <p:sp>
        <p:nvSpPr>
          <p:cNvPr id="129" name="TextBox 128"/>
          <p:cNvSpPr txBox="1"/>
          <p:nvPr/>
        </p:nvSpPr>
        <p:spPr>
          <a:xfrm>
            <a:off x="7086987" y="3146113"/>
            <a:ext cx="920697" cy="316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213.7</a:t>
            </a:r>
            <a:r>
              <a:rPr lang="en-US" sz="1400" dirty="0" smtClean="0"/>
              <a:t> </a:t>
            </a:r>
            <a:r>
              <a:rPr lang="en-US" sz="1400" dirty="0" smtClean="0"/>
              <a:t>[us</a:t>
            </a:r>
            <a:r>
              <a:rPr lang="en-US" sz="1400" dirty="0" smtClean="0"/>
              <a:t>]</a:t>
            </a:r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1" name="Straight Arrow Connector 130"/>
          <p:cNvCxnSpPr/>
          <p:nvPr/>
        </p:nvCxnSpPr>
        <p:spPr>
          <a:xfrm flipH="1">
            <a:off x="3769747" y="3313512"/>
            <a:ext cx="3317240" cy="3121"/>
          </a:xfrm>
          <a:prstGeom prst="straightConnector1">
            <a:avLst/>
          </a:prstGeom>
          <a:ln>
            <a:solidFill>
              <a:srgbClr val="660066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4053166" y="3960883"/>
            <a:ext cx="351631" cy="2363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3771642" y="3960883"/>
            <a:ext cx="268341" cy="2363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4412483" y="3965142"/>
            <a:ext cx="253095" cy="2191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8110904" y="3961351"/>
            <a:ext cx="271096" cy="236333"/>
          </a:xfrm>
          <a:prstGeom prst="rect">
            <a:avLst/>
          </a:prstGeom>
          <a:solidFill>
            <a:srgbClr val="660066">
              <a:alpha val="50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8375038" y="3961117"/>
            <a:ext cx="339815" cy="249578"/>
          </a:xfrm>
          <a:prstGeom prst="rect">
            <a:avLst/>
          </a:prstGeom>
          <a:solidFill>
            <a:srgbClr val="660066">
              <a:alpha val="50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3" name="Straight Arrow Connector 152"/>
          <p:cNvCxnSpPr/>
          <p:nvPr/>
        </p:nvCxnSpPr>
        <p:spPr>
          <a:xfrm>
            <a:off x="3754048" y="4300441"/>
            <a:ext cx="4974469" cy="214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5649853" y="4307879"/>
            <a:ext cx="1181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H1 = 398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[us</a:t>
            </a:r>
            <a:r>
              <a:rPr lang="en-US" sz="1400" dirty="0" smtClean="0">
                <a:solidFill>
                  <a:srgbClr val="FF0000"/>
                </a:solidFill>
              </a:rPr>
              <a:t>]</a:t>
            </a:r>
            <a:endParaRPr lang="en-US" sz="1400" i="1" dirty="0">
              <a:solidFill>
                <a:srgbClr val="FF0000"/>
              </a:solidFill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4447333" y="5302439"/>
            <a:ext cx="686994" cy="2651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5145082" y="5302439"/>
            <a:ext cx="686994" cy="2651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5842831" y="5302439"/>
            <a:ext cx="686994" cy="2651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6540580" y="5302439"/>
            <a:ext cx="686994" cy="2651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7238329" y="5302438"/>
            <a:ext cx="686994" cy="2651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7936077" y="5302439"/>
            <a:ext cx="686994" cy="2651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TextBox 181"/>
          <p:cNvSpPr txBox="1"/>
          <p:nvPr/>
        </p:nvSpPr>
        <p:spPr>
          <a:xfrm>
            <a:off x="5319231" y="5566634"/>
            <a:ext cx="18171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 * 61 [us] = 427.3 [us]</a:t>
            </a:r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4457764" y="5273103"/>
            <a:ext cx="690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61 [us]</a:t>
            </a:r>
            <a:endParaRPr lang="en-US" sz="1400" dirty="0"/>
          </a:p>
        </p:txBody>
      </p:sp>
      <p:sp>
        <p:nvSpPr>
          <p:cNvPr id="184" name="TextBox 183"/>
          <p:cNvSpPr txBox="1"/>
          <p:nvPr/>
        </p:nvSpPr>
        <p:spPr>
          <a:xfrm>
            <a:off x="5140454" y="5271979"/>
            <a:ext cx="690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61 [us]</a:t>
            </a:r>
            <a:endParaRPr lang="en-US" sz="1400" dirty="0"/>
          </a:p>
        </p:txBody>
      </p:sp>
      <p:sp>
        <p:nvSpPr>
          <p:cNvPr id="185" name="TextBox 184"/>
          <p:cNvSpPr txBox="1"/>
          <p:nvPr/>
        </p:nvSpPr>
        <p:spPr>
          <a:xfrm>
            <a:off x="5838202" y="5271979"/>
            <a:ext cx="690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61 [us]</a:t>
            </a:r>
            <a:endParaRPr lang="en-US" sz="1400" dirty="0"/>
          </a:p>
        </p:txBody>
      </p:sp>
      <p:sp>
        <p:nvSpPr>
          <p:cNvPr id="186" name="TextBox 185"/>
          <p:cNvSpPr txBox="1"/>
          <p:nvPr/>
        </p:nvSpPr>
        <p:spPr>
          <a:xfrm>
            <a:off x="6521996" y="5271978"/>
            <a:ext cx="690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61 [us]</a:t>
            </a:r>
            <a:endParaRPr lang="en-US" sz="1400" dirty="0"/>
          </a:p>
        </p:txBody>
      </p:sp>
      <p:sp>
        <p:nvSpPr>
          <p:cNvPr id="187" name="TextBox 186"/>
          <p:cNvSpPr txBox="1"/>
          <p:nvPr/>
        </p:nvSpPr>
        <p:spPr>
          <a:xfrm>
            <a:off x="7219745" y="5271978"/>
            <a:ext cx="690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61 [us]</a:t>
            </a:r>
            <a:endParaRPr lang="en-US" sz="1400" dirty="0"/>
          </a:p>
        </p:txBody>
      </p:sp>
      <p:sp>
        <p:nvSpPr>
          <p:cNvPr id="188" name="TextBox 187"/>
          <p:cNvSpPr txBox="1"/>
          <p:nvPr/>
        </p:nvSpPr>
        <p:spPr>
          <a:xfrm>
            <a:off x="7945404" y="5271978"/>
            <a:ext cx="690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61 [us]</a:t>
            </a:r>
            <a:endParaRPr lang="en-US" sz="1400" dirty="0"/>
          </a:p>
        </p:txBody>
      </p:sp>
      <p:sp>
        <p:nvSpPr>
          <p:cNvPr id="87" name="Rectangle 86"/>
          <p:cNvSpPr/>
          <p:nvPr/>
        </p:nvSpPr>
        <p:spPr>
          <a:xfrm>
            <a:off x="453790" y="2408082"/>
            <a:ext cx="397468" cy="2529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441807" y="2375505"/>
            <a:ext cx="413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-14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459137" y="2667429"/>
            <a:ext cx="397468" cy="2529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447155" y="2634852"/>
            <a:ext cx="413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-13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06944" y="1727364"/>
            <a:ext cx="1063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Unknown Systematic</a:t>
            </a:r>
          </a:p>
          <a:p>
            <a:pPr algn="ctr"/>
            <a:r>
              <a:rPr lang="en-US" sz="1200" dirty="0" smtClean="0"/>
              <a:t>(</a:t>
            </a:r>
            <a:r>
              <a:rPr lang="en-US" sz="1200" b="1" dirty="0" smtClean="0">
                <a:solidFill>
                  <a:srgbClr val="FF0000"/>
                </a:solidFill>
              </a:rPr>
              <a:t>H1</a:t>
            </a:r>
            <a:r>
              <a:rPr lang="en-US" sz="1200" dirty="0" smtClean="0"/>
              <a:t>, </a:t>
            </a:r>
            <a:r>
              <a:rPr lang="en-US" sz="1200" b="1" dirty="0" smtClean="0">
                <a:solidFill>
                  <a:srgbClr val="008000"/>
                </a:solidFill>
              </a:rPr>
              <a:t>L1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103" name="Rectangle 102"/>
          <p:cNvSpPr/>
          <p:nvPr/>
        </p:nvSpPr>
        <p:spPr>
          <a:xfrm>
            <a:off x="6948168" y="2686150"/>
            <a:ext cx="397468" cy="252900"/>
          </a:xfrm>
          <a:prstGeom prst="rect">
            <a:avLst/>
          </a:prstGeom>
          <a:solidFill>
            <a:srgbClr val="660066">
              <a:alpha val="50000"/>
            </a:srgbClr>
          </a:solidFill>
          <a:ln w="28575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6936186" y="2653574"/>
            <a:ext cx="483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+</a:t>
            </a:r>
            <a:r>
              <a:rPr lang="en-US" sz="1400" dirty="0" smtClean="0">
                <a:solidFill>
                  <a:srgbClr val="008000"/>
                </a:solidFill>
              </a:rPr>
              <a:t>13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6953514" y="2397394"/>
            <a:ext cx="397468" cy="252900"/>
          </a:xfrm>
          <a:prstGeom prst="rect">
            <a:avLst/>
          </a:prstGeom>
          <a:solidFill>
            <a:srgbClr val="660066">
              <a:alpha val="50000"/>
            </a:srgbClr>
          </a:solidFill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6928166" y="2364818"/>
            <a:ext cx="413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-</a:t>
            </a:r>
            <a:r>
              <a:rPr lang="en-US" sz="1400" dirty="0" smtClean="0">
                <a:solidFill>
                  <a:srgbClr val="FF0000"/>
                </a:solidFill>
              </a:rPr>
              <a:t>15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7224315" y="2334286"/>
            <a:ext cx="1063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Unknown Systematic</a:t>
            </a:r>
          </a:p>
          <a:p>
            <a:pPr algn="ctr"/>
            <a:r>
              <a:rPr lang="en-US" sz="1200" dirty="0" smtClean="0"/>
              <a:t>(</a:t>
            </a:r>
            <a:r>
              <a:rPr lang="en-US" sz="1200" b="1" dirty="0" smtClean="0">
                <a:solidFill>
                  <a:srgbClr val="FF0000"/>
                </a:solidFill>
              </a:rPr>
              <a:t>H1</a:t>
            </a:r>
            <a:r>
              <a:rPr lang="en-US" sz="1200" dirty="0" smtClean="0"/>
              <a:t>, </a:t>
            </a:r>
            <a:r>
              <a:rPr lang="en-US" sz="1200" b="1" dirty="0" smtClean="0">
                <a:solidFill>
                  <a:srgbClr val="008000"/>
                </a:solidFill>
              </a:rPr>
              <a:t>L1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7881072" y="3218304"/>
            <a:ext cx="920697" cy="316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226.7</a:t>
            </a:r>
            <a:r>
              <a:rPr lang="en-US" sz="1400" dirty="0" smtClean="0">
                <a:solidFill>
                  <a:srgbClr val="008000"/>
                </a:solidFill>
              </a:rPr>
              <a:t> </a:t>
            </a:r>
            <a:r>
              <a:rPr lang="en-US" sz="1400" dirty="0" smtClean="0">
                <a:solidFill>
                  <a:srgbClr val="008000"/>
                </a:solidFill>
              </a:rPr>
              <a:t>[us</a:t>
            </a:r>
            <a:r>
              <a:rPr lang="en-US" sz="1400" dirty="0" smtClean="0">
                <a:solidFill>
                  <a:srgbClr val="008000"/>
                </a:solidFill>
              </a:rPr>
              <a:t>]</a:t>
            </a:r>
            <a:endParaRPr lang="en-US" sz="1400" i="1" dirty="0">
              <a:solidFill>
                <a:srgbClr val="00800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7886423" y="3036490"/>
            <a:ext cx="920697" cy="316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198.7</a:t>
            </a:r>
            <a:r>
              <a:rPr lang="en-US" sz="1400" dirty="0" smtClean="0">
                <a:solidFill>
                  <a:srgbClr val="FF0000"/>
                </a:solidFill>
              </a:rPr>
              <a:t>[</a:t>
            </a:r>
            <a:r>
              <a:rPr lang="en-US" sz="1400" dirty="0" smtClean="0">
                <a:solidFill>
                  <a:srgbClr val="FF0000"/>
                </a:solidFill>
              </a:rPr>
              <a:t>us</a:t>
            </a:r>
            <a:r>
              <a:rPr lang="en-US" sz="1400" dirty="0" smtClean="0">
                <a:solidFill>
                  <a:srgbClr val="FF0000"/>
                </a:solidFill>
              </a:rPr>
              <a:t>]</a:t>
            </a:r>
            <a:endParaRPr lang="en-US" sz="1400" i="1" dirty="0">
              <a:solidFill>
                <a:srgbClr val="FF000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-93576" y="2961628"/>
            <a:ext cx="920697" cy="316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199.6 </a:t>
            </a:r>
            <a:r>
              <a:rPr lang="en-US" sz="1400" dirty="0" smtClean="0">
                <a:solidFill>
                  <a:srgbClr val="FF0000"/>
                </a:solidFill>
              </a:rPr>
              <a:t>[</a:t>
            </a:r>
            <a:r>
              <a:rPr lang="en-US" sz="1400" dirty="0" smtClean="0">
                <a:solidFill>
                  <a:srgbClr val="FF0000"/>
                </a:solidFill>
              </a:rPr>
              <a:t>us</a:t>
            </a:r>
            <a:r>
              <a:rPr lang="en-US" sz="1400" dirty="0" smtClean="0">
                <a:solidFill>
                  <a:srgbClr val="FF0000"/>
                </a:solidFill>
              </a:rPr>
              <a:t>]</a:t>
            </a:r>
            <a:endParaRPr lang="en-US" sz="1400" i="1" dirty="0">
              <a:solidFill>
                <a:srgbClr val="FF0000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-80208" y="3327922"/>
            <a:ext cx="920697" cy="316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200.6 </a:t>
            </a:r>
            <a:r>
              <a:rPr lang="en-US" sz="1400" dirty="0" smtClean="0">
                <a:solidFill>
                  <a:srgbClr val="008000"/>
                </a:solidFill>
              </a:rPr>
              <a:t>[</a:t>
            </a:r>
            <a:r>
              <a:rPr lang="en-US" sz="1400" dirty="0" smtClean="0">
                <a:solidFill>
                  <a:srgbClr val="008000"/>
                </a:solidFill>
              </a:rPr>
              <a:t>us</a:t>
            </a:r>
            <a:r>
              <a:rPr lang="en-US" sz="1400" dirty="0" smtClean="0">
                <a:solidFill>
                  <a:srgbClr val="008000"/>
                </a:solidFill>
              </a:rPr>
              <a:t>]</a:t>
            </a:r>
            <a:endParaRPr lang="en-US" sz="1400" i="1" dirty="0">
              <a:solidFill>
                <a:srgbClr val="008000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7078968" y="3525776"/>
            <a:ext cx="995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427.3 </a:t>
            </a:r>
            <a:r>
              <a:rPr lang="en-US" sz="1400" dirty="0" smtClean="0"/>
              <a:t>[</a:t>
            </a:r>
            <a:r>
              <a:rPr lang="en-US" sz="1400" dirty="0" smtClean="0"/>
              <a:t>us</a:t>
            </a:r>
            <a:r>
              <a:rPr lang="en-US" sz="1400" dirty="0" smtClean="0"/>
              <a:t>]</a:t>
            </a:r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8038823" y="3429521"/>
            <a:ext cx="920697" cy="316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398.3[</a:t>
            </a:r>
            <a:r>
              <a:rPr lang="en-US" sz="1400" dirty="0" smtClean="0">
                <a:solidFill>
                  <a:srgbClr val="FF0000"/>
                </a:solidFill>
              </a:rPr>
              <a:t>us</a:t>
            </a:r>
            <a:r>
              <a:rPr lang="en-US" sz="1400" dirty="0" smtClean="0">
                <a:solidFill>
                  <a:srgbClr val="FF0000"/>
                </a:solidFill>
              </a:rPr>
              <a:t>]</a:t>
            </a:r>
            <a:endParaRPr lang="en-US" sz="1400" i="1" dirty="0">
              <a:solidFill>
                <a:srgbClr val="FF0000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8044175" y="3595289"/>
            <a:ext cx="920697" cy="316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427.3</a:t>
            </a:r>
            <a:r>
              <a:rPr lang="en-US" sz="1400" dirty="0" smtClean="0">
                <a:solidFill>
                  <a:srgbClr val="008000"/>
                </a:solidFill>
              </a:rPr>
              <a:t>[</a:t>
            </a:r>
            <a:r>
              <a:rPr lang="en-US" sz="1400" dirty="0" smtClean="0">
                <a:solidFill>
                  <a:srgbClr val="008000"/>
                </a:solidFill>
              </a:rPr>
              <a:t>us</a:t>
            </a:r>
            <a:r>
              <a:rPr lang="en-US" sz="1400" dirty="0" smtClean="0">
                <a:solidFill>
                  <a:srgbClr val="008000"/>
                </a:solidFill>
              </a:rPr>
              <a:t>]</a:t>
            </a:r>
            <a:endParaRPr lang="en-US" sz="1400" i="1" dirty="0">
              <a:solidFill>
                <a:srgbClr val="008000"/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4666868" y="4636117"/>
            <a:ext cx="1341419" cy="2348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6039081" y="4639906"/>
            <a:ext cx="2059744" cy="244541"/>
          </a:xfrm>
          <a:prstGeom prst="rect">
            <a:avLst/>
          </a:prstGeom>
          <a:solidFill>
            <a:srgbClr val="660066">
              <a:alpha val="50000"/>
            </a:srgb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4058518" y="4634635"/>
            <a:ext cx="351631" cy="2363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3776994" y="4634635"/>
            <a:ext cx="268341" cy="2363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4417835" y="4638894"/>
            <a:ext cx="253095" cy="2191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8116256" y="4635103"/>
            <a:ext cx="271096" cy="236333"/>
          </a:xfrm>
          <a:prstGeom prst="rect">
            <a:avLst/>
          </a:prstGeom>
          <a:solidFill>
            <a:srgbClr val="660066">
              <a:alpha val="50000"/>
            </a:srgb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8380390" y="4634869"/>
            <a:ext cx="339815" cy="249578"/>
          </a:xfrm>
          <a:prstGeom prst="rect">
            <a:avLst/>
          </a:prstGeom>
          <a:solidFill>
            <a:srgbClr val="660066">
              <a:alpha val="50000"/>
            </a:srgb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1" name="Straight Arrow Connector 160"/>
          <p:cNvCxnSpPr/>
          <p:nvPr/>
        </p:nvCxnSpPr>
        <p:spPr>
          <a:xfrm>
            <a:off x="3759400" y="4974193"/>
            <a:ext cx="4974469" cy="2140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5655205" y="4981631"/>
            <a:ext cx="13097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L1 = 427.3 </a:t>
            </a:r>
            <a:r>
              <a:rPr lang="en-US" sz="1400" dirty="0" smtClean="0">
                <a:solidFill>
                  <a:srgbClr val="008000"/>
                </a:solidFill>
              </a:rPr>
              <a:t>[</a:t>
            </a:r>
            <a:r>
              <a:rPr lang="en-US" sz="1400" dirty="0" smtClean="0">
                <a:solidFill>
                  <a:srgbClr val="008000"/>
                </a:solidFill>
              </a:rPr>
              <a:t>us</a:t>
            </a:r>
            <a:r>
              <a:rPr lang="en-US" sz="1400" dirty="0" smtClean="0">
                <a:solidFill>
                  <a:srgbClr val="008000"/>
                </a:solidFill>
              </a:rPr>
              <a:t>]</a:t>
            </a:r>
            <a:endParaRPr lang="en-US" sz="1400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820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372</Words>
  <Application>Microsoft Macintosh PowerPoint</Application>
  <PresentationFormat>On-screen Show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CAL-CS Time Delays and High Freq. Approximations – O1</vt:lpstr>
    </vt:vector>
  </TitlesOfParts>
  <Company>Louisiana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Kissel</dc:creator>
  <cp:lastModifiedBy>Jeff Kissel</cp:lastModifiedBy>
  <cp:revision>18</cp:revision>
  <dcterms:created xsi:type="dcterms:W3CDTF">2015-09-22T22:32:39Z</dcterms:created>
  <dcterms:modified xsi:type="dcterms:W3CDTF">2015-09-30T20:45:34Z</dcterms:modified>
</cp:coreProperties>
</file>