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5" r:id="rId4"/>
    <p:sldId id="264" r:id="rId5"/>
    <p:sldId id="258" r:id="rId6"/>
    <p:sldId id="271" r:id="rId7"/>
    <p:sldId id="259" r:id="rId8"/>
    <p:sldId id="268" r:id="rId9"/>
    <p:sldId id="267" r:id="rId10"/>
    <p:sldId id="269" r:id="rId11"/>
    <p:sldId id="272" r:id="rId12"/>
    <p:sldId id="270" r:id="rId13"/>
    <p:sldId id="273" r:id="rId14"/>
    <p:sldId id="266" r:id="rId15"/>
    <p:sldId id="261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3A350-4E60-6246-884E-52E591CC318F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B15DC-4CD0-394A-A027-64058124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5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Simulate step response of thermal lens as a sum of exponentials (low-pass filter)</a:t>
            </a:r>
          </a:p>
          <a:p>
            <a:r>
              <a:rPr lang="en-US" dirty="0" smtClean="0"/>
              <a:t>Each exponential is a pole:</a:t>
            </a:r>
          </a:p>
          <a:p>
            <a:pPr lvl="1"/>
            <a:r>
              <a:rPr lang="en-US" dirty="0" smtClean="0"/>
              <a:t>LPF with frequency of 1/tau/(2*pi)</a:t>
            </a:r>
          </a:p>
          <a:p>
            <a:r>
              <a:rPr lang="en-US" dirty="0" smtClean="0"/>
              <a:t>The sum of them gives N poles and N-1 zeros</a:t>
            </a:r>
          </a:p>
          <a:p>
            <a:r>
              <a:rPr lang="en-US" dirty="0" smtClean="0"/>
              <a:t>Create your filter.</a:t>
            </a:r>
          </a:p>
          <a:p>
            <a:r>
              <a:rPr lang="en-US" dirty="0" smtClean="0"/>
              <a:t>Good approximation for transient response</a:t>
            </a:r>
          </a:p>
          <a:p>
            <a:r>
              <a:rPr lang="en-US" dirty="0" smtClean="0"/>
              <a:t>Based on models and IFO measurements</a:t>
            </a:r>
          </a:p>
          <a:p>
            <a:r>
              <a:rPr lang="en-US" dirty="0" smtClean="0"/>
              <a:t>Absorption measurements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B15DC-4CD0-394A-A027-6405812402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8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0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DB14-66C0-7E4E-90D1-A9F71AEEE2FD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2CB7-E400-EC41-B0A9-69509424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0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TCS Online Simulation:</a:t>
            </a:r>
            <a:br>
              <a:rPr lang="en-US" dirty="0" smtClean="0"/>
            </a:br>
            <a:r>
              <a:rPr lang="en-US" dirty="0" smtClean="0"/>
              <a:t>A basic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Aidan Brooks</a:t>
            </a:r>
          </a:p>
          <a:p>
            <a:r>
              <a:rPr lang="en-US" dirty="0" smtClean="0"/>
              <a:t>LVC meeting, March 14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Pasadena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7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Outputs: Arm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791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Round-trip ABCD matrix</a:t>
            </a:r>
          </a:p>
          <a:p>
            <a:pPr lvl="1"/>
            <a:r>
              <a:rPr lang="en-US" dirty="0" smtClean="0"/>
              <a:t>TEM00 size/ROC at ITM</a:t>
            </a:r>
          </a:p>
          <a:p>
            <a:r>
              <a:rPr lang="en-US" dirty="0" smtClean="0"/>
              <a:t>G-factor of arm-cavities</a:t>
            </a:r>
          </a:p>
          <a:p>
            <a:pPr lvl="1"/>
            <a:r>
              <a:rPr lang="en-US" dirty="0" smtClean="0"/>
              <a:t>HOM spacing frequency change</a:t>
            </a:r>
          </a:p>
          <a:p>
            <a:r>
              <a:rPr lang="en-US" dirty="0" smtClean="0"/>
              <a:t>Mode-overlap of arm cavity modes </a:t>
            </a:r>
          </a:p>
          <a:p>
            <a:pPr lvl="1"/>
            <a:r>
              <a:rPr lang="en-US" dirty="0" smtClean="0"/>
              <a:t>with SRC/PRC (in progress)</a:t>
            </a:r>
          </a:p>
          <a:p>
            <a:r>
              <a:rPr lang="en-US" dirty="0" smtClean="0"/>
              <a:t>Torsional spring constant (provisional)</a:t>
            </a:r>
          </a:p>
        </p:txBody>
      </p:sp>
      <p:pic>
        <p:nvPicPr>
          <p:cNvPr id="4" name="Picture 3" descr="Screen Shot 2016-03-13 at 1.53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72" t="38953" r="4940" b="46249"/>
          <a:stretch/>
        </p:blipFill>
        <p:spPr>
          <a:xfrm>
            <a:off x="729692" y="4388068"/>
            <a:ext cx="7626501" cy="228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8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HOM spacing </a:t>
            </a:r>
            <a:br>
              <a:rPr lang="en-US" dirty="0" smtClean="0"/>
            </a:br>
            <a:r>
              <a:rPr lang="en-US" sz="3100" dirty="0" smtClean="0"/>
              <a:t>(ΔP = 2.5W)</a:t>
            </a:r>
            <a:endParaRPr lang="en-US" sz="3100" dirty="0"/>
          </a:p>
        </p:txBody>
      </p:sp>
      <p:pic>
        <p:nvPicPr>
          <p:cNvPr id="4" name="Picture 3" descr="Screen Shot 2016-03-13 at 2.41.0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9" t="8174" r="4097" b="8174"/>
          <a:stretch/>
        </p:blipFill>
        <p:spPr>
          <a:xfrm>
            <a:off x="937172" y="1360995"/>
            <a:ext cx="6998138" cy="541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1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best way to estimate the current modal state of the IFO using all our information?</a:t>
            </a:r>
          </a:p>
          <a:p>
            <a:r>
              <a:rPr lang="en-US" dirty="0" smtClean="0"/>
              <a:t>Guide mode-matching for SQZ</a:t>
            </a:r>
          </a:p>
          <a:p>
            <a:r>
              <a:rPr lang="en-US" b="1" dirty="0"/>
              <a:t>H</a:t>
            </a:r>
            <a:r>
              <a:rPr lang="en-US" b="1" dirty="0" smtClean="0"/>
              <a:t>igher-order modes &lt; TEM20?</a:t>
            </a:r>
          </a:p>
          <a:p>
            <a:pPr lvl="1"/>
            <a:r>
              <a:rPr lang="en-US" dirty="0" smtClean="0"/>
              <a:t>More important for O3</a:t>
            </a:r>
          </a:p>
          <a:p>
            <a:r>
              <a:rPr lang="en-US" dirty="0" smtClean="0"/>
              <a:t>Get better calibrations into model</a:t>
            </a:r>
          </a:p>
        </p:txBody>
      </p:sp>
    </p:spTree>
    <p:extLst>
      <p:ext uri="{BB962C8B-B14F-4D97-AF65-F5344CB8AC3E}">
        <p14:creationId xmlns:p14="http://schemas.microsoft.com/office/powerpoint/2010/main" val="348254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measurements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917731"/>
              </p:ext>
            </p:extLst>
          </p:nvPr>
        </p:nvGraphicFramePr>
        <p:xfrm>
          <a:off x="457200" y="1600200"/>
          <a:ext cx="8229600" cy="244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ITMX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 ppb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400</a:t>
                      </a:r>
                      <a:r>
                        <a:rPr lang="en-US" sz="2800" baseline="0" dirty="0" smtClean="0"/>
                        <a:t> +/- 100 ppb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ITMY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140 +/-</a:t>
                      </a:r>
                      <a:r>
                        <a:rPr lang="en-US" sz="2800" baseline="0" dirty="0" smtClean="0"/>
                        <a:t> 40 ppb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300</a:t>
                      </a:r>
                      <a:r>
                        <a:rPr lang="en-US" sz="2800" baseline="0" dirty="0" smtClean="0"/>
                        <a:t> +/- 100 ppb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ETMX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520 ppb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160 +/- 25 ppb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ETMY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2080 ppb ??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230 ppb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7944" y="1155277"/>
            <a:ext cx="35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dcc.ligo.org</a:t>
            </a:r>
            <a:r>
              <a:rPr lang="en-US" dirty="0"/>
              <a:t>/LIGO-T1400685</a:t>
            </a:r>
          </a:p>
        </p:txBody>
      </p:sp>
    </p:spTree>
    <p:extLst>
      <p:ext uri="{BB962C8B-B14F-4D97-AF65-F5344CB8AC3E}">
        <p14:creationId xmlns:p14="http://schemas.microsoft.com/office/powerpoint/2010/main" val="42875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Filtering (future)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63834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State space model</a:t>
            </a:r>
          </a:p>
          <a:p>
            <a:pPr lvl="1"/>
            <a:r>
              <a:rPr lang="en-US" dirty="0" smtClean="0"/>
              <a:t>Determines optimum estimate of current state</a:t>
            </a:r>
          </a:p>
          <a:p>
            <a:pPr lvl="1"/>
            <a:r>
              <a:rPr lang="en-US" dirty="0" smtClean="0"/>
              <a:t>Based upon:</a:t>
            </a:r>
          </a:p>
          <a:p>
            <a:pPr lvl="2"/>
            <a:r>
              <a:rPr lang="en-US" dirty="0" smtClean="0"/>
              <a:t>Known inputs to the system</a:t>
            </a:r>
          </a:p>
          <a:p>
            <a:pPr lvl="2"/>
            <a:r>
              <a:rPr lang="en-US" dirty="0" smtClean="0"/>
              <a:t>Dynamics of the system</a:t>
            </a:r>
          </a:p>
          <a:p>
            <a:pPr lvl="2"/>
            <a:r>
              <a:rPr lang="en-US" dirty="0" smtClean="0"/>
              <a:t>Measured outputs</a:t>
            </a:r>
          </a:p>
          <a:p>
            <a:r>
              <a:rPr lang="en-US" dirty="0" err="1" smtClean="0"/>
              <a:t>Kalman</a:t>
            </a:r>
            <a:r>
              <a:rPr lang="en-US" dirty="0" smtClean="0"/>
              <a:t> filter to improve our estimate of thermal state</a:t>
            </a:r>
          </a:p>
          <a:p>
            <a:pPr lvl="1"/>
            <a:r>
              <a:rPr lang="en-US" dirty="0" smtClean="0"/>
              <a:t>HWS signals</a:t>
            </a:r>
          </a:p>
          <a:p>
            <a:pPr lvl="1"/>
            <a:r>
              <a:rPr lang="en-US" dirty="0" smtClean="0"/>
              <a:t>HOM spacing?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83471" y="1771268"/>
            <a:ext cx="1542270" cy="194781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State-Space Model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(a priori)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15771" y="2209698"/>
            <a:ext cx="96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15771" y="2755172"/>
            <a:ext cx="96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15771" y="3346000"/>
            <a:ext cx="96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57419" y="1840366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RH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5541" y="2362098"/>
            <a:ext cx="577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CO2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5284" y="297666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self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494337" y="2478078"/>
            <a:ext cx="96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494337" y="3068906"/>
            <a:ext cx="96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046894" y="2085004"/>
            <a:ext cx="63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HWS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59119" y="2699574"/>
            <a:ext cx="67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HOM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000673" y="2454337"/>
            <a:ext cx="1952606" cy="3613792"/>
            <a:chOff x="6000673" y="2454337"/>
            <a:chExt cx="1952606" cy="3613792"/>
          </a:xfrm>
        </p:grpSpPr>
        <p:sp>
          <p:nvSpPr>
            <p:cNvPr id="28" name="Rounded Rectangle 27"/>
            <p:cNvSpPr/>
            <p:nvPr/>
          </p:nvSpPr>
          <p:spPr>
            <a:xfrm>
              <a:off x="6000673" y="4120317"/>
              <a:ext cx="1542270" cy="194781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State-Space Model</a:t>
              </a:r>
            </a:p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(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aposteriori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2" name="Straight Arrow Connector 31"/>
            <p:cNvCxnSpPr>
              <a:endCxn id="28" idx="3"/>
            </p:cNvCxnSpPr>
            <p:nvPr/>
          </p:nvCxnSpPr>
          <p:spPr>
            <a:xfrm flipH="1">
              <a:off x="7542943" y="5094223"/>
              <a:ext cx="4103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953279" y="2454337"/>
              <a:ext cx="0" cy="26398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28" idx="0"/>
            </p:cNvCxnSpPr>
            <p:nvPr/>
          </p:nvCxnSpPr>
          <p:spPr>
            <a:xfrm>
              <a:off x="6754606" y="3734201"/>
              <a:ext cx="17202" cy="3861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279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Steady-state gains (D/W) &amp; 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+ SELF + CO2 – responses of different components listed</a:t>
            </a:r>
          </a:p>
          <a:p>
            <a:r>
              <a:rPr lang="en-US" dirty="0" smtClean="0"/>
              <a:t>All filters are set to gain of 1 at DC</a:t>
            </a:r>
          </a:p>
          <a:p>
            <a:r>
              <a:rPr lang="en-US" dirty="0" smtClean="0"/>
              <a:t>Added together for total lens/ROC</a:t>
            </a:r>
          </a:p>
          <a:p>
            <a:r>
              <a:rPr lang="en-US" dirty="0" smtClean="0"/>
              <a:t>Static lens included</a:t>
            </a:r>
          </a:p>
          <a:p>
            <a:r>
              <a:rPr lang="en-US" dirty="0" err="1" smtClean="0"/>
              <a:t>Kalman</a:t>
            </a:r>
            <a:r>
              <a:rPr lang="en-US" dirty="0" smtClean="0"/>
              <a:t> term included (can be added later </a:t>
            </a:r>
            <a:r>
              <a:rPr lang="en-US" dirty="0" err="1" smtClean="0"/>
              <a:t>Kalman</a:t>
            </a:r>
            <a:r>
              <a:rPr lang="en-US" dirty="0" smtClean="0"/>
              <a:t> filter code to improve the estimate).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4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Why an online simulation?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Mode-matching, Thermal state</a:t>
            </a:r>
          </a:p>
          <a:p>
            <a:pPr lvl="1"/>
            <a:r>
              <a:rPr lang="en-US" dirty="0" smtClean="0"/>
              <a:t>Monitoring of absorption</a:t>
            </a:r>
          </a:p>
          <a:p>
            <a:pPr lvl="1"/>
            <a:r>
              <a:rPr lang="en-US" dirty="0" smtClean="0"/>
              <a:t>Approximation of state-space model</a:t>
            </a:r>
          </a:p>
          <a:p>
            <a:r>
              <a:rPr lang="en-US" dirty="0" smtClean="0"/>
              <a:t>What are the inputs?</a:t>
            </a:r>
          </a:p>
          <a:p>
            <a:r>
              <a:rPr lang="en-US" dirty="0" smtClean="0"/>
              <a:t>What am I simulating</a:t>
            </a:r>
          </a:p>
          <a:p>
            <a:pPr lvl="1"/>
            <a:r>
              <a:rPr lang="en-US" dirty="0" smtClean="0"/>
              <a:t>Thermal lenses and ROC of test masses</a:t>
            </a:r>
          </a:p>
          <a:p>
            <a:pPr lvl="1"/>
            <a:r>
              <a:rPr lang="en-US" dirty="0" smtClean="0"/>
              <a:t>Derive estimates of IFO parameters dependent on g-factor</a:t>
            </a:r>
          </a:p>
          <a:p>
            <a:pPr lvl="2"/>
            <a:r>
              <a:rPr lang="en-US" dirty="0" err="1" smtClean="0"/>
              <a:t>Gouy</a:t>
            </a:r>
            <a:r>
              <a:rPr lang="en-US" dirty="0" smtClean="0"/>
              <a:t> phase, G-factor, HOM spacing</a:t>
            </a:r>
          </a:p>
          <a:p>
            <a:r>
              <a:rPr lang="en-US" dirty="0" smtClean="0"/>
              <a:t>What are the outputs?</a:t>
            </a:r>
          </a:p>
          <a:p>
            <a:r>
              <a:rPr lang="en-US" dirty="0" err="1" smtClean="0"/>
              <a:t>Kalman</a:t>
            </a:r>
            <a:r>
              <a:rPr lang="en-US" dirty="0" smtClean="0"/>
              <a:t> filtering</a:t>
            </a:r>
          </a:p>
          <a:p>
            <a:r>
              <a:rPr lang="en-US" dirty="0" smtClean="0"/>
              <a:t>How does it work?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73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“Set CO2X laser to 0.23W”</a:t>
            </a:r>
          </a:p>
          <a:p>
            <a:r>
              <a:rPr lang="en-US" dirty="0" smtClean="0"/>
              <a:t>Wait for response of IFO</a:t>
            </a:r>
          </a:p>
          <a:p>
            <a:r>
              <a:rPr lang="en-US" dirty="0" smtClean="0"/>
              <a:t>Maybe preheat the test masses a little</a:t>
            </a:r>
          </a:p>
          <a:p>
            <a:r>
              <a:rPr lang="en-US" dirty="0" smtClean="0"/>
              <a:t>Worry about long time constant lenses</a:t>
            </a:r>
          </a:p>
          <a:p>
            <a:r>
              <a:rPr lang="en-US" dirty="0" smtClean="0"/>
              <a:t>Some thought about strength of lenses</a:t>
            </a:r>
          </a:p>
          <a:p>
            <a:r>
              <a:rPr lang="en-US" dirty="0" smtClean="0"/>
              <a:t>A little thought (during commissioning) about varying mode size shape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resources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48266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RH Power</a:t>
            </a:r>
          </a:p>
          <a:p>
            <a:r>
              <a:rPr lang="en-US" dirty="0" smtClean="0"/>
              <a:t>CO2 power</a:t>
            </a:r>
          </a:p>
          <a:p>
            <a:r>
              <a:rPr lang="en-US" dirty="0" smtClean="0"/>
              <a:t>HWS measurements </a:t>
            </a:r>
          </a:p>
          <a:p>
            <a:pPr lvl="1"/>
            <a:r>
              <a:rPr lang="en-US" dirty="0" smtClean="0"/>
              <a:t>(response of different thermal lenses)</a:t>
            </a:r>
          </a:p>
          <a:p>
            <a:r>
              <a:rPr lang="en-US" dirty="0" smtClean="0"/>
              <a:t>Power in the arms</a:t>
            </a:r>
          </a:p>
          <a:p>
            <a:r>
              <a:rPr lang="en-US" dirty="0" smtClean="0"/>
              <a:t>Nominal ROC </a:t>
            </a:r>
          </a:p>
          <a:p>
            <a:r>
              <a:rPr lang="en-US" dirty="0" smtClean="0"/>
              <a:t>Nominal distances between optics</a:t>
            </a:r>
          </a:p>
          <a:p>
            <a:r>
              <a:rPr lang="en-US" dirty="0" smtClean="0"/>
              <a:t>Math</a:t>
            </a:r>
          </a:p>
          <a:p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4" name="Picture 3" descr="Screen Shot 2016-03-13 at 1.52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68" y="1259976"/>
            <a:ext cx="4096108" cy="3503448"/>
          </a:xfrm>
          <a:prstGeom prst="rect">
            <a:avLst/>
          </a:prstGeom>
        </p:spPr>
      </p:pic>
      <p:pic>
        <p:nvPicPr>
          <p:cNvPr id="5" name="Picture 4" descr="Screen Shot 2016-03-13 at 1.52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3" y="4746265"/>
            <a:ext cx="4125310" cy="201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2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IFO Simulation</a:t>
            </a:r>
            <a:br>
              <a:rPr lang="en-US" dirty="0" smtClean="0"/>
            </a:br>
            <a:r>
              <a:rPr lang="en-US" dirty="0" smtClean="0"/>
              <a:t> &amp; motivation (mode-matching focus)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3811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Tool: modes of the different cavities</a:t>
            </a:r>
          </a:p>
          <a:p>
            <a:r>
              <a:rPr lang="en-US" dirty="0" smtClean="0"/>
              <a:t>Transient effects</a:t>
            </a:r>
          </a:p>
          <a:p>
            <a:r>
              <a:rPr lang="en-US" dirty="0" smtClean="0"/>
              <a:t>Properties depending on Lenses/ROC </a:t>
            </a:r>
          </a:p>
          <a:p>
            <a:pPr lvl="1"/>
            <a:r>
              <a:rPr lang="en-US" dirty="0" smtClean="0"/>
              <a:t>Can potentially incorporated</a:t>
            </a:r>
          </a:p>
          <a:p>
            <a:r>
              <a:rPr lang="en-US" dirty="0" smtClean="0"/>
              <a:t>More intuition of thermal state</a:t>
            </a:r>
          </a:p>
          <a:p>
            <a:pPr lvl="1"/>
            <a:r>
              <a:rPr lang="en-US" dirty="0" smtClean="0"/>
              <a:t>Lens strength, actual ROC,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Monitor absorption</a:t>
            </a:r>
          </a:p>
          <a:p>
            <a:r>
              <a:rPr lang="en-US" dirty="0" smtClean="0"/>
              <a:t>Higher power &gt; need more TCS</a:t>
            </a:r>
          </a:p>
          <a:p>
            <a:r>
              <a:rPr lang="en-US" dirty="0" smtClean="0"/>
              <a:t>AWC: SR3 heater going in</a:t>
            </a:r>
          </a:p>
          <a:p>
            <a:r>
              <a:rPr lang="en-US" dirty="0" smtClean="0"/>
              <a:t>Diagnostic tool but possibly derive better control signals for feedback</a:t>
            </a:r>
          </a:p>
          <a:p>
            <a:endParaRPr lang="en-US" dirty="0"/>
          </a:p>
        </p:txBody>
      </p:sp>
      <p:pic>
        <p:nvPicPr>
          <p:cNvPr id="4" name="Picture 3" descr="Screen Shot 2016-03-13 at 1.50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41" y="1591441"/>
            <a:ext cx="3003577" cy="498395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472621" y="4221655"/>
            <a:ext cx="1734207" cy="516759"/>
          </a:xfrm>
          <a:prstGeom prst="ellipse">
            <a:avLst/>
          </a:prstGeom>
          <a:noFill/>
          <a:ln w="381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1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H1:TCS-SIM</a:t>
            </a:r>
            <a:br>
              <a:rPr lang="en-US" dirty="0" smtClean="0"/>
            </a:br>
            <a:r>
              <a:rPr lang="en-US" dirty="0" smtClean="0"/>
              <a:t>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Thermal state:</a:t>
            </a:r>
          </a:p>
          <a:p>
            <a:pPr lvl="1"/>
            <a:r>
              <a:rPr lang="en-US" dirty="0" smtClean="0"/>
              <a:t>Lenses</a:t>
            </a:r>
          </a:p>
          <a:p>
            <a:pPr lvl="1"/>
            <a:r>
              <a:rPr lang="en-US" dirty="0" smtClean="0"/>
              <a:t>ROC</a:t>
            </a:r>
          </a:p>
          <a:p>
            <a:pPr lvl="1"/>
            <a:r>
              <a:rPr lang="en-US" dirty="0" smtClean="0"/>
              <a:t>Transient response/steady-state</a:t>
            </a:r>
          </a:p>
          <a:p>
            <a:r>
              <a:rPr lang="en-US" dirty="0"/>
              <a:t>L</a:t>
            </a:r>
            <a:r>
              <a:rPr lang="en-US" dirty="0" smtClean="0"/>
              <a:t>enses/ROC at any time </a:t>
            </a:r>
          </a:p>
          <a:p>
            <a:r>
              <a:rPr lang="en-US" dirty="0" smtClean="0"/>
              <a:t>based on known inputs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H1:TCS-SIM_ITMX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IFO state</a:t>
            </a:r>
          </a:p>
          <a:p>
            <a:pPr lvl="1"/>
            <a:r>
              <a:rPr lang="en-US" dirty="0" smtClean="0"/>
              <a:t>Values based on optical properties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useful for commissioning</a:t>
            </a:r>
          </a:p>
          <a:p>
            <a:r>
              <a:rPr lang="en-US" dirty="0" smtClean="0"/>
              <a:t>Common/diff lenses in Michelson</a:t>
            </a:r>
          </a:p>
          <a:p>
            <a:r>
              <a:rPr lang="en-US" dirty="0" err="1"/>
              <a:t>Gouy</a:t>
            </a:r>
            <a:r>
              <a:rPr lang="en-US" dirty="0"/>
              <a:t> Phase in SRC/</a:t>
            </a:r>
            <a:r>
              <a:rPr lang="en-US" dirty="0" smtClean="0"/>
              <a:t>PRC</a:t>
            </a:r>
          </a:p>
          <a:p>
            <a:r>
              <a:rPr lang="en-US" dirty="0" smtClean="0"/>
              <a:t>HOM spacing in cavities</a:t>
            </a:r>
          </a:p>
          <a:p>
            <a:r>
              <a:rPr lang="en-US" dirty="0" smtClean="0"/>
              <a:t>Arm cavity mode size</a:t>
            </a:r>
          </a:p>
          <a:p>
            <a:r>
              <a:rPr lang="en-US" dirty="0" smtClean="0"/>
              <a:t>Torsional spring constant</a:t>
            </a:r>
          </a:p>
          <a:p>
            <a:r>
              <a:rPr lang="en-US" dirty="0" smtClean="0"/>
              <a:t>Mode-overlap between ARMS and RCs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H1:TCS-SIM_IFO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7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MEDM screen</a:t>
            </a:r>
            <a:endParaRPr lang="en-US" dirty="0"/>
          </a:p>
        </p:txBody>
      </p:sp>
      <p:pic>
        <p:nvPicPr>
          <p:cNvPr id="5" name="Picture 4" descr="Screen Shot 2016-03-13 at 1.53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84"/>
          <a:stretch/>
        </p:blipFill>
        <p:spPr>
          <a:xfrm>
            <a:off x="-43790" y="158972"/>
            <a:ext cx="9257862" cy="80234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8617" y="644001"/>
            <a:ext cx="226249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H1:TCS-SIM_ITMX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4689" y="5436475"/>
            <a:ext cx="2123974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H1:TCS-SIM_IFO</a:t>
            </a:r>
          </a:p>
        </p:txBody>
      </p:sp>
    </p:spTree>
    <p:extLst>
      <p:ext uri="{BB962C8B-B14F-4D97-AF65-F5344CB8AC3E}">
        <p14:creationId xmlns:p14="http://schemas.microsoft.com/office/powerpoint/2010/main" val="424455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of Test Mass</a:t>
            </a:r>
            <a:endParaRPr lang="en-US" dirty="0"/>
          </a:p>
        </p:txBody>
      </p:sp>
      <p:pic>
        <p:nvPicPr>
          <p:cNvPr id="4" name="Picture 3" descr="Screen Shot 2016-03-13 at 1.53.3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" r="57909" b="74329"/>
          <a:stretch/>
        </p:blipFill>
        <p:spPr>
          <a:xfrm>
            <a:off x="-21661" y="1988207"/>
            <a:ext cx="8964170" cy="4379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212" y="1525470"/>
            <a:ext cx="3083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H1:TCS-SIM_XARM_POWER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556" y="3047999"/>
            <a:ext cx="2614753" cy="6656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61931" y="2315778"/>
            <a:ext cx="2084552" cy="91615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00212" y="2215930"/>
            <a:ext cx="1721374" cy="149772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Shot 2016-03-11 at 5.04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6" y="0"/>
            <a:ext cx="8789973" cy="6858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480676" y="3400095"/>
            <a:ext cx="2084552" cy="91615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80538" y="2483942"/>
            <a:ext cx="2806262" cy="91615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11434" y="4254936"/>
            <a:ext cx="6975366" cy="198120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82207" y="1629102"/>
            <a:ext cx="1322552" cy="5009932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5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Self Heating</a:t>
            </a:r>
            <a:br>
              <a:rPr lang="en-US" dirty="0" smtClean="0"/>
            </a:br>
            <a:r>
              <a:rPr lang="en-US" dirty="0" smtClean="0"/>
              <a:t>LHO ITMX and ITMY (11-Mar-16)</a:t>
            </a:r>
            <a:endParaRPr lang="en-US" dirty="0"/>
          </a:p>
        </p:txBody>
      </p:sp>
      <p:pic>
        <p:nvPicPr>
          <p:cNvPr id="6" name="Picture 5" descr="Screen Shot 2016-03-14 at 9.45.26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18518" r="12343" b="16010"/>
          <a:stretch/>
        </p:blipFill>
        <p:spPr>
          <a:xfrm>
            <a:off x="986410" y="1402520"/>
            <a:ext cx="7126573" cy="5440362"/>
          </a:xfrm>
          <a:prstGeom prst="rect">
            <a:avLst/>
          </a:prstGeom>
        </p:spPr>
      </p:pic>
      <p:pic>
        <p:nvPicPr>
          <p:cNvPr id="7" name="Picture 6" descr="Screen Shot 2016-03-14 at 9.45.23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8" t="18738" r="12145" b="15128"/>
          <a:stretch/>
        </p:blipFill>
        <p:spPr>
          <a:xfrm>
            <a:off x="1142328" y="1417638"/>
            <a:ext cx="6970655" cy="548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3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utputs: Recycling </a:t>
            </a:r>
            <a:r>
              <a:rPr lang="en-US" dirty="0"/>
              <a:t>C</a:t>
            </a:r>
            <a:r>
              <a:rPr lang="en-US" dirty="0" smtClean="0"/>
              <a:t>avities</a:t>
            </a:r>
            <a:endParaRPr lang="en-US" dirty="0"/>
          </a:p>
        </p:txBody>
      </p:sp>
      <p:pic>
        <p:nvPicPr>
          <p:cNvPr id="4" name="Picture 3" descr="Screen Shot 2016-03-13 at 1.53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5" t="4004" r="4212" b="60792"/>
          <a:stretch/>
        </p:blipFill>
        <p:spPr>
          <a:xfrm>
            <a:off x="733668" y="1251223"/>
            <a:ext cx="7350420" cy="519512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76621" y="1705304"/>
            <a:ext cx="6831723" cy="1272628"/>
            <a:chOff x="376621" y="1705304"/>
            <a:chExt cx="6831723" cy="1272628"/>
          </a:xfrm>
        </p:grpSpPr>
        <p:sp>
          <p:nvSpPr>
            <p:cNvPr id="5" name="Oval 4"/>
            <p:cNvSpPr/>
            <p:nvPr/>
          </p:nvSpPr>
          <p:spPr>
            <a:xfrm>
              <a:off x="376621" y="1705304"/>
              <a:ext cx="4642069" cy="1272628"/>
            </a:xfrm>
            <a:prstGeom prst="ellipse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87310" y="1944414"/>
              <a:ext cx="23210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Common and differential MICH lenses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33366" y="2998954"/>
            <a:ext cx="6206358" cy="3070770"/>
            <a:chOff x="376621" y="980968"/>
            <a:chExt cx="6206358" cy="3070770"/>
          </a:xfrm>
        </p:grpSpPr>
        <p:sp>
          <p:nvSpPr>
            <p:cNvPr id="10" name="Oval 9"/>
            <p:cNvSpPr/>
            <p:nvPr/>
          </p:nvSpPr>
          <p:spPr>
            <a:xfrm>
              <a:off x="376621" y="1705304"/>
              <a:ext cx="4642069" cy="2346434"/>
            </a:xfrm>
            <a:prstGeom prst="ellipse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0358" y="980968"/>
              <a:ext cx="26626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Round-trip ABCD matrix</a:t>
              </a:r>
            </a:p>
            <a:p>
              <a:pPr marL="285750" indent="-285750" algn="ctr">
                <a:buFontTx/>
                <a:buChar char="-"/>
              </a:pP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Gouy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 phase</a:t>
              </a:r>
            </a:p>
            <a:p>
              <a:pPr marL="285750" indent="-285750" algn="ctr">
                <a:buFontTx/>
                <a:buChar char="-"/>
              </a:pP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TEM00 mode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93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662</Words>
  <Application>Microsoft Macintosh PowerPoint</Application>
  <PresentationFormat>On-screen Show (4:3)</PresentationFormat>
  <Paragraphs>145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TCS Online Simulation: A basic overview</vt:lpstr>
      <vt:lpstr>History</vt:lpstr>
      <vt:lpstr>Lots of resources available</vt:lpstr>
      <vt:lpstr>Online IFO Simulation  &amp; motivation (mode-matching focus)</vt:lpstr>
      <vt:lpstr>H1:TCS-SIM Two Parts</vt:lpstr>
      <vt:lpstr>MEDM screen</vt:lpstr>
      <vt:lpstr>Model of Test Mass</vt:lpstr>
      <vt:lpstr>Example: Self Heating LHO ITMX and ITMY (11-Mar-16)</vt:lpstr>
      <vt:lpstr>Outputs: Recycling Cavities</vt:lpstr>
      <vt:lpstr>Outputs: Arm Cavities</vt:lpstr>
      <vt:lpstr>Example: HOM spacing  (ΔP = 2.5W)</vt:lpstr>
      <vt:lpstr>Conclusion</vt:lpstr>
      <vt:lpstr>Absorption measurements</vt:lpstr>
      <vt:lpstr>Kalman Filtering (future)</vt:lpstr>
      <vt:lpstr>Steady-state gains (D/W) &amp; combine</vt:lpstr>
      <vt:lpstr>Overview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TCS Online Simulation: A basic overview</dc:title>
  <dc:creator>Aidan Brooks</dc:creator>
  <cp:lastModifiedBy>Aidan Brooks</cp:lastModifiedBy>
  <cp:revision>35</cp:revision>
  <dcterms:created xsi:type="dcterms:W3CDTF">2016-03-12T02:16:37Z</dcterms:created>
  <dcterms:modified xsi:type="dcterms:W3CDTF">2016-03-14T17:04:09Z</dcterms:modified>
</cp:coreProperties>
</file>